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18"/>
  </p:notesMasterIdLst>
  <p:sldIdLst>
    <p:sldId id="267" r:id="rId2"/>
    <p:sldId id="268" r:id="rId3"/>
    <p:sldId id="269" r:id="rId4"/>
    <p:sldId id="283" r:id="rId5"/>
    <p:sldId id="278" r:id="rId6"/>
    <p:sldId id="270" r:id="rId7"/>
    <p:sldId id="273" r:id="rId8"/>
    <p:sldId id="280" r:id="rId9"/>
    <p:sldId id="281" r:id="rId10"/>
    <p:sldId id="282" r:id="rId11"/>
    <p:sldId id="275" r:id="rId12"/>
    <p:sldId id="276" r:id="rId13"/>
    <p:sldId id="277" r:id="rId14"/>
    <p:sldId id="286" r:id="rId15"/>
    <p:sldId id="287" r:id="rId16"/>
    <p:sldId id="272" r:id="rId17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CE3D"/>
    <a:srgbClr val="5354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1382" autoAdjust="0"/>
  </p:normalViewPr>
  <p:slideViewPr>
    <p:cSldViewPr snapToGrid="0">
      <p:cViewPr varScale="1">
        <p:scale>
          <a:sx n="70" d="100"/>
          <a:sy n="70" d="100"/>
        </p:scale>
        <p:origin x="4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F5E55A-BB72-40FA-94F3-A229EFA6C2A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805DF-DD12-4557-8BC1-49041E0BBF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258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PRIDE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are passionate about what we do, take responsibility and find solutions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TEAMWORK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Together we can enjoy, inspire and achieve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STRIVING FOR EXCELLENCE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invest in staff development, continuous improvement, innovation and efficiency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QUALITY</a:t>
            </a:r>
          </a:p>
          <a:p>
            <a:r>
              <a:rPr lang="en-GB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are committed to excellence and achieving the highest standards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805DF-DD12-4557-8BC1-49041E0BBF4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370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5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7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28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61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50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3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49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3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12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87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71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070F9-DF6F-4D73-B6D3-F06C63705B79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534CE-7D06-48BA-AA24-A742B61FE2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476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iverside-training.co.uk/apprenticeship-vacancies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1</a:t>
            </a:fld>
            <a:endParaRPr lang="en-Z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665" y="1964435"/>
            <a:ext cx="9436671" cy="29291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099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Who are we?  </a:t>
            </a:r>
            <a:endParaRPr lang="en-GB" sz="6000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Hereford based apprenticeship training </a:t>
            </a:r>
            <a:r>
              <a:rPr lang="en-GB" sz="24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provider.</a:t>
            </a:r>
            <a:endParaRPr lang="en-GB" sz="2400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We offer apprenticeships within a wide and interesting range of employers across Herefordshire and Nationally.</a:t>
            </a:r>
          </a:p>
          <a:p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2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6246932" y="1750780"/>
            <a:ext cx="5945068" cy="49910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u="sng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Our </a:t>
            </a:r>
            <a:r>
              <a:rPr lang="en-GB" sz="2400" u="sng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Mission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To unlock every learner’s full potential</a:t>
            </a:r>
          </a:p>
          <a:p>
            <a:endParaRPr lang="en-GB" sz="2400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sz="2400" u="sng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Our Values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PRIDE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TEAMWORK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STRIVING FOR EXCELLENCE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QUALITY</a:t>
            </a:r>
          </a:p>
          <a:p>
            <a:endParaRPr lang="en-GB" sz="2400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01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is an apprenticeship?</a:t>
            </a:r>
            <a:r>
              <a:rPr lang="en-GB" sz="4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</a:t>
            </a:r>
            <a:endParaRPr lang="en-GB" sz="6000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3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38200" y="1837754"/>
            <a:ext cx="10515600" cy="4351338"/>
          </a:xfrm>
        </p:spPr>
        <p:txBody>
          <a:bodyPr>
            <a:normAutofit/>
          </a:bodyPr>
          <a:lstStyle/>
          <a:p>
            <a:r>
              <a:rPr lang="en-GB" sz="2200" u="sng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EARN WHILE YOU LEARN </a:t>
            </a:r>
          </a:p>
          <a:p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Combine </a:t>
            </a:r>
            <a:r>
              <a:rPr lang="en-GB" sz="22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practical training in a job with </a:t>
            </a:r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study</a:t>
            </a:r>
          </a:p>
          <a:p>
            <a:r>
              <a:rPr lang="en-GB" sz="22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Get time for training and study related to your role (at least 20% of your normal working hours)</a:t>
            </a:r>
          </a:p>
          <a:p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Be </a:t>
            </a:r>
            <a:r>
              <a:rPr lang="en-GB" sz="22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an </a:t>
            </a:r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employee</a:t>
            </a:r>
          </a:p>
          <a:p>
            <a:r>
              <a:rPr lang="en-GB" sz="22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</a:t>
            </a:r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ork </a:t>
            </a:r>
            <a:r>
              <a:rPr lang="en-GB" sz="22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alongside experienced </a:t>
            </a:r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staff</a:t>
            </a:r>
          </a:p>
          <a:p>
            <a:r>
              <a:rPr lang="en-GB" sz="2200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G</a:t>
            </a:r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ain job specific skills</a:t>
            </a:r>
            <a:endParaRPr lang="en-GB" sz="2200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r>
              <a:rPr lang="en-GB" sz="2200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Set yourself up for the future – potential to progress onto higher level apprenticeships </a:t>
            </a:r>
            <a:endParaRPr lang="en-GB" sz="2200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314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755" y="365125"/>
            <a:ext cx="11602386" cy="1305371"/>
          </a:xfrm>
        </p:spPr>
        <p:txBody>
          <a:bodyPr>
            <a:noAutofit/>
          </a:bodyPr>
          <a:lstStyle/>
          <a:p>
            <a:r>
              <a:rPr lang="en-GB" sz="54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Who’s completed an apprenticeship?</a:t>
            </a:r>
            <a:endParaRPr lang="en-GB" sz="5400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38200" y="1433020"/>
            <a:ext cx="10515600" cy="4351338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6000" u="sng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Jamie </a:t>
            </a:r>
            <a:r>
              <a:rPr lang="en-GB" sz="6000" u="sng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Oliver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/>
            </a:r>
            <a:b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The Naked Chef started his career as an Apprentice at Westminster </a:t>
            </a:r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Catering College 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before working in some of the top restaurants and ultimately opening </a:t>
            </a:r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his own 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and establishing a hugely successful TV and publishing career. He now </a:t>
            </a:r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offers Apprenticeships 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 several of his restaurants.</a:t>
            </a:r>
            <a:b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endParaRPr lang="en-GB" sz="6000" dirty="0" smtClean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sz="6000" u="sng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David </a:t>
            </a:r>
            <a:r>
              <a:rPr lang="en-GB" sz="6000" u="sng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Beckham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/>
            </a:r>
            <a:b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One of England’s most famous footballers and a real brand icon, on a </a:t>
            </a:r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world wide basis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, actually signed on as an Apprentice with Manchester United in 1991. He’s </a:t>
            </a:r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done rather 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well ever since.</a:t>
            </a:r>
            <a:b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endParaRPr lang="en-GB" sz="6000" dirty="0" smtClean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sz="6000" u="sng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Karen </a:t>
            </a:r>
            <a:r>
              <a:rPr lang="en-GB" sz="6000" u="sng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Millen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/>
            </a:r>
            <a:b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Designer Karen Millen took an Apprenticeship course in fashion and later </a:t>
            </a:r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achieved huge 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success in the fashion business, eventually selling her chain of 130 </a:t>
            </a:r>
            <a:r>
              <a:rPr lang="en-GB" sz="60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stores across </a:t>
            </a:r>
            <a: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the globe.</a:t>
            </a:r>
            <a:br>
              <a:rPr lang="en-GB" sz="6000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endParaRPr lang="en-GB" sz="2200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027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Who we work with </a:t>
            </a:r>
            <a:r>
              <a:rPr lang="en-GB" sz="28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5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pic>
        <p:nvPicPr>
          <p:cNvPr id="1026" name="Picture 2" descr="NHS App - The new &amp;#39;NHS App&amp;#39; allows you to book appointments, order repeat  prescriptions, view your medical record, and more, on your smartphone or  tablet. Download the app from www.nhs.uk 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112" y="1548332"/>
            <a:ext cx="2123876" cy="212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MW logo and symbol, meaning, history,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7530" y="1437837"/>
            <a:ext cx="2562541" cy="198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ittle Princess Trus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410" y="1548332"/>
            <a:ext cx="2243143" cy="1806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The Hereford Academy - Photos | Facebook"/>
          <p:cNvSpPr>
            <a:spLocks noChangeAspect="1" noChangeArrowheads="1"/>
          </p:cNvSpPr>
          <p:nvPr/>
        </p:nvSpPr>
        <p:spPr bwMode="auto">
          <a:xfrm>
            <a:off x="4105405" y="4994094"/>
            <a:ext cx="1974884" cy="1974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9784" y="3989527"/>
            <a:ext cx="2857500" cy="1600200"/>
          </a:xfrm>
          <a:prstGeom prst="rect">
            <a:avLst/>
          </a:prstGeom>
        </p:spPr>
      </p:pic>
      <p:sp>
        <p:nvSpPr>
          <p:cNvPr id="12" name="AutoShape 18" descr="Hereford FC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40434" y="3838414"/>
            <a:ext cx="2143125" cy="2143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9"/>
          <a:srcRect t="23328" b="20656"/>
          <a:stretch/>
        </p:blipFill>
        <p:spPr>
          <a:xfrm>
            <a:off x="7956223" y="3878726"/>
            <a:ext cx="3252257" cy="18218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495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What apprenticeships do we offer?</a:t>
            </a:r>
            <a:r>
              <a:rPr lang="en-GB" sz="28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Business Administration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Digital Marketing </a:t>
            </a:r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Customer </a:t>
            </a: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Services</a:t>
            </a:r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Financial services &amp; AAT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Human </a:t>
            </a: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Resources</a:t>
            </a:r>
          </a:p>
          <a:p>
            <a:pPr marL="0" indent="0">
              <a:buNone/>
            </a:pPr>
            <a:endParaRPr lang="en-GB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Dental Nurse 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Childcare </a:t>
            </a: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– Early Years Practitioner/Educator</a:t>
            </a:r>
          </a:p>
          <a:p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Teaching Assistant  </a:t>
            </a:r>
          </a:p>
          <a:p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Community Sport and Health Officer </a:t>
            </a: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(PE Apprenticeship)</a:t>
            </a:r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6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98800"/>
              </p:ext>
            </p:extLst>
          </p:nvPr>
        </p:nvGraphicFramePr>
        <p:xfrm>
          <a:off x="3894106" y="4871562"/>
          <a:ext cx="4403789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6124"/>
                <a:gridCol w="720979"/>
                <a:gridCol w="2186686"/>
              </a:tblGrid>
              <a:tr h="280142">
                <a:tc>
                  <a:txBody>
                    <a:bodyPr/>
                    <a:lstStyle/>
                    <a:p>
                      <a:r>
                        <a:rPr lang="en-GB" dirty="0" smtClean="0"/>
                        <a:t>Name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Level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Equivalent to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</a:tr>
              <a:tr h="490249">
                <a:tc>
                  <a:txBody>
                    <a:bodyPr/>
                    <a:lstStyle/>
                    <a:p>
                      <a:r>
                        <a:rPr lang="en-GB" dirty="0" smtClean="0"/>
                        <a:t>Intermediate</a:t>
                      </a:r>
                      <a:r>
                        <a:rPr lang="en-GB" baseline="0" dirty="0" smtClean="0"/>
                        <a:t> 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5 GCSE</a:t>
                      </a:r>
                      <a:r>
                        <a:rPr lang="en-GB" baseline="0" dirty="0" smtClean="0"/>
                        <a:t> passes at grade A*-C</a:t>
                      </a:r>
                      <a:endParaRPr lang="en-GB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</a:tr>
              <a:tr h="284033">
                <a:tc>
                  <a:txBody>
                    <a:bodyPr/>
                    <a:lstStyle/>
                    <a:p>
                      <a:r>
                        <a:rPr lang="en-GB" dirty="0" smtClean="0"/>
                        <a:t>Advanced 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 A level</a:t>
                      </a:r>
                      <a:r>
                        <a:rPr lang="en-GB" baseline="0" dirty="0" smtClean="0"/>
                        <a:t> Passes/ level 3 diploma 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CE3D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77501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Recruitment </a:t>
            </a:r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process and how to apply</a:t>
            </a:r>
            <a:r>
              <a:rPr lang="en-GB" sz="28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Numerous ways to obtain a position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Apply </a:t>
            </a: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for a position through the website or contact </a:t>
            </a: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Riverside for </a:t>
            </a: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help finding a position</a:t>
            </a:r>
          </a:p>
          <a:p>
            <a:pPr marL="0" indent="0">
              <a:buNone/>
            </a:pP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CV help &amp; Interview Practice</a:t>
            </a:r>
          </a:p>
          <a:p>
            <a:pPr marL="0" indent="0">
              <a:buNone/>
            </a:pP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Invite to interview </a:t>
            </a:r>
            <a:endParaRPr lang="en-GB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/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  <a:hlinkClick r:id="rId3"/>
              </a:rPr>
              <a:t>https://riverside-training.co.uk/apprenticeship-vacancies</a:t>
            </a: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  <a:hlinkClick r:id="rId3"/>
              </a:rPr>
              <a:t>/</a:t>
            </a: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7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358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How to apply</a:t>
            </a:r>
            <a:r>
              <a:rPr lang="en-GB" sz="28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02946" y="365125"/>
            <a:ext cx="11274028" cy="5413883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8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50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9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216" y="413011"/>
            <a:ext cx="3806952" cy="32519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1732" y="413011"/>
            <a:ext cx="4088415" cy="33792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4780" y="3498532"/>
            <a:ext cx="4053840" cy="30403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212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10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938"/>
          <a:stretch/>
        </p:blipFill>
        <p:spPr>
          <a:xfrm>
            <a:off x="2420692" y="32689"/>
            <a:ext cx="7385989" cy="67613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17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Your apprenticeship </a:t>
            </a:r>
            <a:r>
              <a:rPr lang="en-GB" sz="28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Monthly Teach Sessions with your Learning and Development Coach (LDC)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1-2-1 support throughout</a:t>
            </a:r>
          </a:p>
          <a:p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</a:t>
            </a: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earning support available 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Mental health support available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All work submitted through BUD, our online learning platform. 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Apprenticeship will last between 12-18 Months depending on the course</a:t>
            </a:r>
          </a:p>
          <a:p>
            <a:endParaRPr lang="en-GB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11</a:t>
            </a:fld>
            <a:endParaRPr lang="en-Z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663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4263"/>
          </a:xfrm>
        </p:spPr>
        <p:txBody>
          <a:bodyPr>
            <a:noAutofit/>
          </a:bodyPr>
          <a:lstStyle/>
          <a:p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Are there entry requirements? </a:t>
            </a:r>
            <a:r>
              <a:rPr lang="en-GB" sz="28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 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38200" y="112227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There are no strict entry requirements for starting an Apprenticeship. </a:t>
            </a:r>
          </a:p>
          <a:p>
            <a:pPr marL="0" indent="0">
              <a:buNone/>
            </a:pPr>
            <a:endParaRPr lang="en-GB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Some employers may advertise their own entry requirements. </a:t>
            </a:r>
          </a:p>
          <a:p>
            <a:pPr marL="0" indent="0">
              <a:buNone/>
            </a:pPr>
            <a:endParaRPr lang="en-GB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We can offer help and support to complete your Functional Skills Level 2  English and Maths, as a </a:t>
            </a:r>
            <a:r>
              <a:rPr lang="en-GB" b="1" u="sng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Level 2 (GCSE) is required to complete your apprenticeship</a:t>
            </a:r>
            <a:endParaRPr lang="en-GB" b="1" u="sng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12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sp>
        <p:nvSpPr>
          <p:cNvPr id="6" name="Cloud 5"/>
          <p:cNvSpPr/>
          <p:nvPr/>
        </p:nvSpPr>
        <p:spPr>
          <a:xfrm>
            <a:off x="6282337" y="4684712"/>
            <a:ext cx="4305300" cy="1854200"/>
          </a:xfrm>
          <a:prstGeom prst="cloud">
            <a:avLst/>
          </a:prstGeom>
          <a:solidFill>
            <a:srgbClr val="FFC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ADVICE- Pass your English and Maths!!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568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Additional Support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CV Advice 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Interview Practice 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English and Maths Functional Skills </a:t>
            </a:r>
          </a:p>
          <a:p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Bee Inspired – Mental Health Support </a:t>
            </a:r>
          </a:p>
          <a:p>
            <a:endParaRPr lang="en-GB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13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312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1458" t="17593" r="35729" b="12593"/>
          <a:stretch/>
        </p:blipFill>
        <p:spPr>
          <a:xfrm>
            <a:off x="3390900" y="139844"/>
            <a:ext cx="5346700" cy="63990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203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Example End Point Assessment</a:t>
            </a:r>
            <a:endParaRPr lang="en-GB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Community Sport and Health Officer (Level 3)- PE Apprentice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Work Based Observations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Case Study Challenge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Presentation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Panel interview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ZA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46495"/>
            <a:ext cx="2420692" cy="17115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804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5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482" y="1179591"/>
            <a:ext cx="10515600" cy="1325563"/>
          </a:xfrm>
        </p:spPr>
        <p:txBody>
          <a:bodyPr>
            <a:noAutofit/>
          </a:bodyPr>
          <a:lstStyle/>
          <a:p>
            <a:r>
              <a:rPr lang="en-GB" sz="72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Riverside Training</a:t>
            </a:r>
            <a:br>
              <a:rPr lang="en-GB" sz="72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</a:br>
            <a:r>
              <a:rPr lang="en-GB" sz="4800" dirty="0" smtClean="0">
                <a:solidFill>
                  <a:srgbClr val="E6C1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4-6 St Martins Street, Hereford   </a:t>
            </a:r>
            <a:endParaRPr lang="en-GB" sz="7200" dirty="0">
              <a:solidFill>
                <a:srgbClr val="E6C1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9B51A1E-902D-48AF-9020-955120F399B6}" type="slidenum">
              <a:rPr lang="en-ZA" smtClean="0"/>
              <a:pPr/>
              <a:t>16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308" y="27319"/>
            <a:ext cx="2420692" cy="1711505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295400" y="2915256"/>
            <a:ext cx="10058400" cy="303099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Call  - 01432 359244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Email- Rebecca@riverside-training.co.uk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Website-</a:t>
            </a:r>
            <a:r>
              <a:rPr lang="en-GB" dirty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https://</a:t>
            </a: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riverside-training.co.uk/</a:t>
            </a:r>
          </a:p>
          <a:p>
            <a:pPr marL="0" indent="0">
              <a:buNone/>
            </a:pPr>
            <a:endParaRPr lang="en-GB" dirty="0" smtClean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Social Media: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4CE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Riverside Training – Facebook, Instagram, Twitter</a:t>
            </a:r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0" indent="0">
              <a:buNone/>
            </a:pPr>
            <a:endParaRPr lang="en-GB" dirty="0">
              <a:solidFill>
                <a:srgbClr val="F4CE3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232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DESIGN_ID_OFFICE THEME" val="k2hY8wAw"/>
  <p:tag name="ARTICULATE_SLIDE_COUNT" val="14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602</TotalTime>
  <Words>455</Words>
  <Application>Microsoft Office PowerPoint</Application>
  <PresentationFormat>Widescreen</PresentationFormat>
  <Paragraphs>120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Ebrima</vt:lpstr>
      <vt:lpstr>Office Theme</vt:lpstr>
      <vt:lpstr>PowerPoint Presentation</vt:lpstr>
      <vt:lpstr>Who are we?  </vt:lpstr>
      <vt:lpstr>What is an apprenticeship?  </vt:lpstr>
      <vt:lpstr>Who’s completed an apprenticeship?</vt:lpstr>
      <vt:lpstr>Who we work with   </vt:lpstr>
      <vt:lpstr>What apprenticeships do we offer?  </vt:lpstr>
      <vt:lpstr>Recruitment process and how to apply  </vt:lpstr>
      <vt:lpstr>How to apply  </vt:lpstr>
      <vt:lpstr>PowerPoint Presentation</vt:lpstr>
      <vt:lpstr>PowerPoint Presentation</vt:lpstr>
      <vt:lpstr>Your apprenticeship   </vt:lpstr>
      <vt:lpstr>Are there entry requirements?   </vt:lpstr>
      <vt:lpstr>Additional Support</vt:lpstr>
      <vt:lpstr>PowerPoint Presentation</vt:lpstr>
      <vt:lpstr>Example End Point Assessment</vt:lpstr>
      <vt:lpstr>Riverside Training 4-6 St Martins Street, Hereford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Riverside Training</dc:title>
  <dc:creator>Savannah Powell</dc:creator>
  <cp:lastModifiedBy>Rebecca McLauchlan</cp:lastModifiedBy>
  <cp:revision>42</cp:revision>
  <dcterms:created xsi:type="dcterms:W3CDTF">2020-10-07T13:50:34Z</dcterms:created>
  <dcterms:modified xsi:type="dcterms:W3CDTF">2021-11-30T15:03:11Z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36A54D31-6CDF-448D-8406-B851385938F4</vt:lpwstr>
  </property>
  <property fmtid="{D5CDD505-2E9C-101B-9397-08002B2CF9AE}" pid="3" name="ArticulatePath">
    <vt:lpwstr>Riverside Training - ppt 2</vt:lpwstr>
  </property>
</Properties>
</file>